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7" r:id="rId2"/>
    <p:sldId id="271" r:id="rId3"/>
    <p:sldId id="266" r:id="rId4"/>
    <p:sldId id="267" r:id="rId5"/>
    <p:sldId id="264" r:id="rId6"/>
    <p:sldId id="272" r:id="rId7"/>
    <p:sldId id="273" r:id="rId8"/>
    <p:sldId id="260" r:id="rId9"/>
    <p:sldId id="262" r:id="rId10"/>
    <p:sldId id="259" r:id="rId11"/>
    <p:sldId id="274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ubik Black" panose="020B0604020202020204" charset="-79"/>
      <p:regular r:id="rId18"/>
    </p:embeddedFont>
    <p:embeddedFont>
      <p:font typeface="Rubik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6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A75E4-795E-4430-82C8-76AC0C87370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77DCD-2564-4F2A-B5EC-B0525C97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6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77DCD-2564-4F2A-B5EC-B0525C97E2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9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77DCD-2564-4F2A-B5EC-B0525C97E2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77DCD-2564-4F2A-B5EC-B0525C97E2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4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0" Type="http://schemas.openxmlformats.org/officeDocument/2006/relationships/image" Target="../media/image19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0" Type="http://schemas.openxmlformats.org/officeDocument/2006/relationships/image" Target="../media/image5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9916" r="40290" b="2967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l="10000" r="10000"/>
          <a:stretch>
            <a:fillRect/>
          </a:stretch>
        </p:blipFill>
        <p:spPr>
          <a:xfrm>
            <a:off x="0" y="0"/>
            <a:ext cx="6177141" cy="5144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00195" y="-469971"/>
            <a:ext cx="9501257" cy="6343610"/>
            <a:chOff x="0" y="0"/>
            <a:chExt cx="12668342" cy="845814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458147" cy="8458147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7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247939" y="0"/>
              <a:ext cx="8420403" cy="8458147"/>
              <a:chOff x="1813" y="0"/>
              <a:chExt cx="809173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78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82577" y="1260378"/>
            <a:ext cx="2623654" cy="2623644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514440" y="1399047"/>
            <a:ext cx="2346306" cy="234630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001623" y="3736485"/>
            <a:ext cx="5799323" cy="143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1400" b="1" dirty="0">
                <a:solidFill>
                  <a:srgbClr val="545454"/>
                </a:solidFill>
                <a:latin typeface="HK Grotesk Medium"/>
              </a:rPr>
              <a:t>ЕГОВЦЕВА ВИКТОРИЯ </a:t>
            </a:r>
            <a:r>
              <a:rPr lang="ru-RU" sz="1400" b="1" dirty="0" smtClean="0">
                <a:solidFill>
                  <a:srgbClr val="545454"/>
                </a:solidFill>
                <a:latin typeface="HK Grotesk Medium"/>
              </a:rPr>
              <a:t>ОЛЕГОВНА</a:t>
            </a:r>
          </a:p>
          <a:p>
            <a:pPr algn="r"/>
            <a:r>
              <a:rPr lang="ru-RU" sz="1400" b="1" dirty="0" smtClean="0">
                <a:solidFill>
                  <a:srgbClr val="545454"/>
                </a:solidFill>
                <a:latin typeface="HK Grotesk Medium"/>
              </a:rPr>
              <a:t>МАДОУ </a:t>
            </a:r>
            <a:r>
              <a:rPr lang="ru-RU" sz="1400" b="1" dirty="0">
                <a:solidFill>
                  <a:srgbClr val="545454"/>
                </a:solidFill>
                <a:latin typeface="HK Grotesk Medium"/>
              </a:rPr>
              <a:t>детский сад № 36 города </a:t>
            </a:r>
            <a:r>
              <a:rPr lang="ru-RU" sz="1400" b="1" dirty="0" smtClean="0">
                <a:solidFill>
                  <a:srgbClr val="545454"/>
                </a:solidFill>
                <a:latin typeface="HK Grotesk Medium"/>
              </a:rPr>
              <a:t>Тюмени</a:t>
            </a:r>
            <a:endParaRPr lang="ru-RU" sz="1400" dirty="0">
              <a:solidFill>
                <a:srgbClr val="545454"/>
              </a:solidFill>
              <a:latin typeface="HK Grotesk Medium"/>
            </a:endParaRPr>
          </a:p>
          <a:p>
            <a:pPr algn="r"/>
            <a:r>
              <a:rPr lang="ru-RU" sz="1200" b="1" dirty="0">
                <a:solidFill>
                  <a:srgbClr val="545454"/>
                </a:solidFill>
                <a:latin typeface="HK Grotesk Medium"/>
              </a:rPr>
              <a:t>в</a:t>
            </a:r>
            <a:r>
              <a:rPr lang="ru-RU" sz="1200" b="1" dirty="0" smtClean="0">
                <a:solidFill>
                  <a:srgbClr val="545454"/>
                </a:solidFill>
                <a:latin typeface="HK Grotesk Medium"/>
              </a:rPr>
              <a:t>оспитатель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 первой квалификационной категории</a:t>
            </a:r>
          </a:p>
          <a:p>
            <a:pPr algn="r"/>
            <a:r>
              <a:rPr lang="ru-RU" sz="1200" b="1" dirty="0">
                <a:solidFill>
                  <a:srgbClr val="545454"/>
                </a:solidFill>
                <a:latin typeface="HK Grotesk Medium"/>
              </a:rPr>
              <a:t>магистрант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 направления подготовки «Управление и инновации в образовании»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Института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психологии и педагогики Тюменского государственного университета </a:t>
            </a:r>
            <a:endParaRPr lang="ru-RU" sz="1200" b="1" dirty="0" smtClean="0">
              <a:solidFill>
                <a:srgbClr val="545454"/>
              </a:solidFill>
              <a:latin typeface="HK Grotesk Medium"/>
            </a:endParaRPr>
          </a:p>
          <a:p>
            <a:pPr indent="266700" algn="just"/>
            <a:endParaRPr lang="ru-RU" sz="1200" b="1" u="sng" dirty="0" smtClean="0">
              <a:solidFill>
                <a:srgbClr val="545454"/>
              </a:solidFill>
              <a:latin typeface="HK Grotesk Medium"/>
            </a:endParaRPr>
          </a:p>
          <a:p>
            <a:pPr>
              <a:lnSpc>
                <a:spcPts val="2100"/>
              </a:lnSpc>
            </a:pPr>
            <a:endParaRPr lang="ru-RU" sz="1500" dirty="0" smtClean="0">
              <a:solidFill>
                <a:srgbClr val="545454"/>
              </a:solidFill>
              <a:latin typeface="HK Grotesk Medium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1623" y="1259478"/>
            <a:ext cx="5799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45454"/>
                </a:solidFill>
                <a:latin typeface="HK Grotesk Medium"/>
              </a:rPr>
              <a:t>СИСТЕМА НАСТАВНИЧЕСТВА </a:t>
            </a:r>
          </a:p>
          <a:p>
            <a:pPr algn="ctr"/>
            <a:r>
              <a:rPr lang="ru-RU" sz="2000" b="1" dirty="0" smtClean="0">
                <a:solidFill>
                  <a:srgbClr val="545454"/>
                </a:solidFill>
                <a:latin typeface="HK Grotesk Medium"/>
              </a:rPr>
              <a:t>КАК </a:t>
            </a:r>
            <a:r>
              <a:rPr lang="ru-RU" sz="2000" b="1" dirty="0">
                <a:solidFill>
                  <a:srgbClr val="545454"/>
                </a:solidFill>
                <a:latin typeface="HK Grotesk Medium"/>
              </a:rPr>
              <a:t>СТАРТОВАЯ ПЛОЩАДКА ДЛЯ ПРОФЕССИОНАЛЬНОГО РОСТА ПЕДАГОГА </a:t>
            </a:r>
            <a:r>
              <a:rPr lang="ru-RU" sz="2000" b="1" dirty="0" smtClean="0">
                <a:solidFill>
                  <a:srgbClr val="545454"/>
                </a:solidFill>
                <a:latin typeface="HK Grotesk Medium"/>
              </a:rPr>
              <a:t>В </a:t>
            </a:r>
            <a:r>
              <a:rPr lang="ru-RU" sz="2000" b="1" dirty="0">
                <a:solidFill>
                  <a:srgbClr val="545454"/>
                </a:solidFill>
                <a:latin typeface="HK Grotesk Medium"/>
              </a:rPr>
              <a:t>СФЕРЕ ЦИФРОВЫХ ТЕХНОЛОГИЙ</a:t>
            </a:r>
            <a:endParaRPr lang="en-US" sz="2000" b="1" dirty="0">
              <a:solidFill>
                <a:srgbClr val="545454"/>
              </a:solidFill>
              <a:latin typeface="HK Grotesk Medium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8" y="1577804"/>
            <a:ext cx="1994908" cy="1987891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5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24940" y="1763892"/>
            <a:ext cx="1328404" cy="132840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339752" y="486583"/>
            <a:ext cx="614176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ru-RU" dirty="0">
                <a:solidFill>
                  <a:srgbClr val="545454"/>
                </a:solidFill>
                <a:latin typeface="Rubik Black"/>
              </a:rPr>
              <a:t>ИНТЕРАКТИВНАЯ ДЕТСКАЯ  СТУДИЯ </a:t>
            </a:r>
            <a:r>
              <a:rPr lang="en-US" dirty="0">
                <a:solidFill>
                  <a:srgbClr val="545454"/>
                </a:solidFill>
                <a:latin typeface="Rubik Black"/>
              </a:rPr>
              <a:t>ITHEATRE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5744023" y="1510306"/>
            <a:ext cx="2440364" cy="244036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913938" y="1680223"/>
            <a:ext cx="2100530" cy="210053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pic>
        <p:nvPicPr>
          <p:cNvPr id="1026" name="Picture 2" descr="http://qrcoder.ru/code/?https%3A%2F%2Ftpoo.ru%2Fshop%2Finteraktivnoe-oborudovanie%2Fdetskie-kinostudii-i-multiplikatsii%2F5318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93" y="2020680"/>
            <a:ext cx="1419615" cy="141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Основная инструкция iThea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4" y="1709299"/>
            <a:ext cx="4429634" cy="23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85" y="4252951"/>
            <a:ext cx="622003" cy="62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9916" r="40290" b="2967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l="10000" r="10000"/>
          <a:stretch>
            <a:fillRect/>
          </a:stretch>
        </p:blipFill>
        <p:spPr>
          <a:xfrm>
            <a:off x="0" y="0"/>
            <a:ext cx="6177141" cy="5144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00195" y="-469971"/>
            <a:ext cx="9501257" cy="6343610"/>
            <a:chOff x="0" y="0"/>
            <a:chExt cx="12668342" cy="845814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458147" cy="8458147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7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247939" y="0"/>
              <a:ext cx="8420403" cy="8458147"/>
              <a:chOff x="1813" y="0"/>
              <a:chExt cx="809173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78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82577" y="1260378"/>
            <a:ext cx="2623654" cy="2623644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514440" y="1399047"/>
            <a:ext cx="2346306" cy="234630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001623" y="3736485"/>
            <a:ext cx="5799323" cy="143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1400" b="1" dirty="0">
                <a:solidFill>
                  <a:srgbClr val="545454"/>
                </a:solidFill>
                <a:latin typeface="HK Grotesk Medium"/>
              </a:rPr>
              <a:t>ЕГОВЦЕВА ВИКТОРИЯ </a:t>
            </a:r>
            <a:r>
              <a:rPr lang="ru-RU" sz="1400" b="1" dirty="0" smtClean="0">
                <a:solidFill>
                  <a:srgbClr val="545454"/>
                </a:solidFill>
                <a:latin typeface="HK Grotesk Medium"/>
              </a:rPr>
              <a:t>ОЛЕГОВНА</a:t>
            </a:r>
          </a:p>
          <a:p>
            <a:pPr algn="r"/>
            <a:r>
              <a:rPr lang="ru-RU" sz="1400" b="1" dirty="0" smtClean="0">
                <a:solidFill>
                  <a:srgbClr val="545454"/>
                </a:solidFill>
                <a:latin typeface="HK Grotesk Medium"/>
              </a:rPr>
              <a:t>МАДОУ </a:t>
            </a:r>
            <a:r>
              <a:rPr lang="ru-RU" sz="1400" b="1" dirty="0">
                <a:solidFill>
                  <a:srgbClr val="545454"/>
                </a:solidFill>
                <a:latin typeface="HK Grotesk Medium"/>
              </a:rPr>
              <a:t>детский сад № 36 города </a:t>
            </a:r>
            <a:r>
              <a:rPr lang="ru-RU" sz="1400" b="1" dirty="0" smtClean="0">
                <a:solidFill>
                  <a:srgbClr val="545454"/>
                </a:solidFill>
                <a:latin typeface="HK Grotesk Medium"/>
              </a:rPr>
              <a:t>Тюмени</a:t>
            </a:r>
            <a:endParaRPr lang="ru-RU" sz="1400" dirty="0">
              <a:solidFill>
                <a:srgbClr val="545454"/>
              </a:solidFill>
              <a:latin typeface="HK Grotesk Medium"/>
            </a:endParaRPr>
          </a:p>
          <a:p>
            <a:pPr algn="r"/>
            <a:r>
              <a:rPr lang="ru-RU" sz="1200" b="1" dirty="0">
                <a:solidFill>
                  <a:srgbClr val="545454"/>
                </a:solidFill>
                <a:latin typeface="HK Grotesk Medium"/>
              </a:rPr>
              <a:t>в</a:t>
            </a:r>
            <a:r>
              <a:rPr lang="ru-RU" sz="1200" b="1" dirty="0" smtClean="0">
                <a:solidFill>
                  <a:srgbClr val="545454"/>
                </a:solidFill>
                <a:latin typeface="HK Grotesk Medium"/>
              </a:rPr>
              <a:t>оспитатель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 первой квалификационной категории</a:t>
            </a:r>
          </a:p>
          <a:p>
            <a:pPr algn="r"/>
            <a:r>
              <a:rPr lang="ru-RU" sz="1200" b="1" dirty="0">
                <a:solidFill>
                  <a:srgbClr val="545454"/>
                </a:solidFill>
                <a:latin typeface="HK Grotesk Medium"/>
              </a:rPr>
              <a:t>магистрант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 направления подготовки «Управление и инновации в образовании»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Института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психологии и педагогики Тюменского государственного университета </a:t>
            </a:r>
            <a:endParaRPr lang="ru-RU" sz="1200" b="1" dirty="0" smtClean="0">
              <a:solidFill>
                <a:srgbClr val="545454"/>
              </a:solidFill>
              <a:latin typeface="HK Grotesk Medium"/>
            </a:endParaRPr>
          </a:p>
          <a:p>
            <a:pPr indent="266700" algn="just"/>
            <a:endParaRPr lang="ru-RU" sz="1200" b="1" u="sng" dirty="0" smtClean="0">
              <a:solidFill>
                <a:srgbClr val="545454"/>
              </a:solidFill>
              <a:latin typeface="HK Grotesk Medium"/>
            </a:endParaRPr>
          </a:p>
          <a:p>
            <a:pPr>
              <a:lnSpc>
                <a:spcPts val="2100"/>
              </a:lnSpc>
            </a:pPr>
            <a:endParaRPr lang="ru-RU" sz="1500" dirty="0" smtClean="0">
              <a:solidFill>
                <a:srgbClr val="545454"/>
              </a:solidFill>
              <a:latin typeface="HK Grotesk Medium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1623" y="1259478"/>
            <a:ext cx="5799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45454"/>
                </a:solidFill>
                <a:latin typeface="HK Grotesk Medium"/>
              </a:rPr>
              <a:t>СИСТЕМА НАСТАВНИЧЕСТВА </a:t>
            </a:r>
          </a:p>
          <a:p>
            <a:pPr algn="ctr"/>
            <a:r>
              <a:rPr lang="ru-RU" sz="2000" b="1" dirty="0" smtClean="0">
                <a:solidFill>
                  <a:srgbClr val="545454"/>
                </a:solidFill>
                <a:latin typeface="HK Grotesk Medium"/>
              </a:rPr>
              <a:t>КАК </a:t>
            </a:r>
            <a:r>
              <a:rPr lang="ru-RU" sz="2000" b="1" dirty="0">
                <a:solidFill>
                  <a:srgbClr val="545454"/>
                </a:solidFill>
                <a:latin typeface="HK Grotesk Medium"/>
              </a:rPr>
              <a:t>СТАРТОВАЯ ПЛОЩАДКА ДЛЯ ПРОФЕССИОНАЛЬНОГО РОСТА ПЕДАГОГА </a:t>
            </a:r>
            <a:r>
              <a:rPr lang="ru-RU" sz="2000" b="1" dirty="0" smtClean="0">
                <a:solidFill>
                  <a:srgbClr val="545454"/>
                </a:solidFill>
                <a:latin typeface="HK Grotesk Medium"/>
              </a:rPr>
              <a:t>В </a:t>
            </a:r>
            <a:r>
              <a:rPr lang="ru-RU" sz="2000" b="1" dirty="0">
                <a:solidFill>
                  <a:srgbClr val="545454"/>
                </a:solidFill>
                <a:latin typeface="HK Grotesk Medium"/>
              </a:rPr>
              <a:t>СФЕРЕ ЦИФРОВЫХ ТЕХНОЛОГИЙ</a:t>
            </a:r>
            <a:endParaRPr lang="en-US" sz="2000" b="1" dirty="0">
              <a:solidFill>
                <a:srgbClr val="545454"/>
              </a:solidFill>
              <a:latin typeface="HK Grotesk Medium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8" y="1577804"/>
            <a:ext cx="1994908" cy="1987891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12108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9916" r="40290" b="2967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l="10000" r="10000"/>
          <a:stretch>
            <a:fillRect/>
          </a:stretch>
        </p:blipFill>
        <p:spPr>
          <a:xfrm>
            <a:off x="0" y="0"/>
            <a:ext cx="6177141" cy="5144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00195" y="-469971"/>
            <a:ext cx="9515415" cy="6343610"/>
            <a:chOff x="0" y="0"/>
            <a:chExt cx="12687220" cy="845814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458147" cy="8458147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7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229073" y="0"/>
              <a:ext cx="8458147" cy="8458147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78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82577" y="1260378"/>
            <a:ext cx="2623654" cy="2623644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514440" y="1399047"/>
            <a:ext cx="2346306" cy="234630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088570" y="72556"/>
            <a:ext cx="6369322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ru-RU" sz="2199" dirty="0" smtClean="0">
                <a:solidFill>
                  <a:srgbClr val="545454"/>
                </a:solidFill>
                <a:latin typeface="Rubik Black"/>
              </a:rPr>
              <a:t>ЕГОВЦЕВА ВИКТОРИЯ ОЛЕГОВНА</a:t>
            </a:r>
            <a:endParaRPr lang="en-US" sz="2199" dirty="0">
              <a:solidFill>
                <a:srgbClr val="545454"/>
              </a:solidFill>
              <a:latin typeface="Rubik Black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088570" y="512552"/>
            <a:ext cx="5799323" cy="472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1500" b="1" dirty="0">
                <a:solidFill>
                  <a:srgbClr val="545454"/>
                </a:solidFill>
                <a:latin typeface="HK Grotesk Medium"/>
              </a:rPr>
              <a:t>МАДОУ детский сад № 36 города </a:t>
            </a:r>
            <a:r>
              <a:rPr lang="ru-RU" sz="1500" b="1" dirty="0" smtClean="0">
                <a:solidFill>
                  <a:srgbClr val="545454"/>
                </a:solidFill>
                <a:latin typeface="HK Grotesk Medium"/>
              </a:rPr>
              <a:t>Тюмени</a:t>
            </a:r>
            <a:endParaRPr lang="ru-RU" sz="1500" dirty="0">
              <a:solidFill>
                <a:srgbClr val="545454"/>
              </a:solidFill>
              <a:latin typeface="HK Grotesk Medium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545454"/>
                </a:solidFill>
                <a:latin typeface="HK Grotesk Medium"/>
              </a:rPr>
              <a:t>в</a:t>
            </a:r>
            <a:r>
              <a:rPr lang="ru-RU" sz="1200" b="1" dirty="0" smtClean="0">
                <a:solidFill>
                  <a:srgbClr val="545454"/>
                </a:solidFill>
                <a:latin typeface="HK Grotesk Medium"/>
              </a:rPr>
              <a:t>оспитатель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 первой квалификационной категории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545454"/>
                </a:solidFill>
                <a:latin typeface="HK Grotesk Medium"/>
              </a:rPr>
              <a:t>магистрант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 направления подготовки «Управление и инновации в образовании»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Института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психологии и педагогики Тюменского государственного университета </a:t>
            </a:r>
            <a:endParaRPr lang="ru-RU" sz="1200" b="1" dirty="0" smtClean="0">
              <a:solidFill>
                <a:srgbClr val="545454"/>
              </a:solidFill>
              <a:latin typeface="HK Grotesk Medium"/>
            </a:endParaRPr>
          </a:p>
          <a:p>
            <a:pPr indent="266700" algn="just"/>
            <a:endParaRPr lang="ru-RU" sz="1200" b="1" u="sng" dirty="0" smtClean="0">
              <a:solidFill>
                <a:srgbClr val="545454"/>
              </a:solidFill>
              <a:latin typeface="HK Grotesk Medium"/>
            </a:endParaRPr>
          </a:p>
          <a:p>
            <a:pPr indent="266700" algn="just"/>
            <a:r>
              <a:rPr lang="ru-RU" sz="1200" b="1" u="sng" dirty="0" smtClean="0">
                <a:solidFill>
                  <a:srgbClr val="545454"/>
                </a:solidFill>
                <a:latin typeface="HK Grotesk Medium"/>
              </a:rPr>
              <a:t>Достижения: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призер (</a:t>
            </a:r>
            <a:r>
              <a:rPr lang="en-US" sz="1200" dirty="0" smtClean="0">
                <a:solidFill>
                  <a:srgbClr val="545454"/>
                </a:solidFill>
                <a:latin typeface="HK Grotesk Medium"/>
              </a:rPr>
              <a:t>III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место) городского межведомственного конкурса профессионального мастерства «Педагог года – 2022» в номинации «Воспитатель года»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545454"/>
                </a:solidFill>
                <a:latin typeface="HK Grotesk Medium"/>
              </a:rPr>
              <a:t>Участник областного конкурса профессионального мастерства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«Педагог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года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2022»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в номинации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«Воспитатель года»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призер (</a:t>
            </a:r>
            <a:r>
              <a:rPr lang="en-US" sz="1200" dirty="0">
                <a:solidFill>
                  <a:srgbClr val="545454"/>
                </a:solidFill>
                <a:latin typeface="HK Grotesk Medium"/>
              </a:rPr>
              <a:t>III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место) </a:t>
            </a:r>
            <a:r>
              <a:rPr lang="en-US" sz="1200" dirty="0" smtClean="0">
                <a:solidFill>
                  <a:srgbClr val="545454"/>
                </a:solidFill>
                <a:latin typeface="HK Grotesk Medium"/>
              </a:rPr>
              <a:t>II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 областного чемпионата по компьютерному многоборью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545454"/>
                </a:solidFill>
                <a:latin typeface="HK Grotesk Medium"/>
              </a:rPr>
              <a:t>Участник XV Всероссийской научно-практической конференции «Специфика педагогического образования в регионах России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Участник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, представивший презентацию лучшей педагогической находки в рамках работы цифровой площадки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«</a:t>
            </a:r>
            <a:r>
              <a:rPr lang="ru-RU" sz="1200" dirty="0" err="1" smtClean="0">
                <a:solidFill>
                  <a:srgbClr val="545454"/>
                </a:solidFill>
                <a:latin typeface="HK Grotesk Medium"/>
              </a:rPr>
              <a:t>ICTека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»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и городской открытой дистанционной выставки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«Я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повышаю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ИКТ-компетентность»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Председатель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Государственной экзаменационной комиссии по специальности 44.02.01 Дошкольное образование в ГАПОУ ТО «Колледж цифровых и педагогических технологий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»</a:t>
            </a:r>
            <a:endParaRPr lang="ru-RU" sz="1200" dirty="0">
              <a:solidFill>
                <a:srgbClr val="545454"/>
              </a:solidFill>
              <a:latin typeface="HK Grotesk Medium"/>
            </a:endParaRPr>
          </a:p>
          <a:p>
            <a:pPr indent="266700" algn="just"/>
            <a:endParaRPr lang="ru-RU" sz="1200" b="1" u="sng" dirty="0" smtClean="0">
              <a:solidFill>
                <a:srgbClr val="545454"/>
              </a:solidFill>
              <a:latin typeface="HK Grotesk Medium"/>
            </a:endParaRPr>
          </a:p>
          <a:p>
            <a:pPr indent="266700" algn="just"/>
            <a:r>
              <a:rPr lang="ru-RU" sz="1200" b="1" u="sng" dirty="0" smtClean="0">
                <a:solidFill>
                  <a:srgbClr val="545454"/>
                </a:solidFill>
                <a:latin typeface="HK Grotesk Medium"/>
              </a:rPr>
              <a:t>Педагогическое кредо:</a:t>
            </a:r>
          </a:p>
          <a:p>
            <a:pPr indent="266700" algn="just"/>
            <a:r>
              <a:rPr lang="ru-RU" sz="1200" dirty="0">
                <a:solidFill>
                  <a:srgbClr val="545454"/>
                </a:solidFill>
                <a:latin typeface="HK Grotesk Medium"/>
              </a:rPr>
              <a:t>«Обучать – значит вдвойне учиться»</a:t>
            </a:r>
            <a:endParaRPr lang="ru-RU" sz="1200" dirty="0" smtClean="0">
              <a:solidFill>
                <a:srgbClr val="545454"/>
              </a:solidFill>
              <a:latin typeface="HK Grotesk Medium"/>
            </a:endParaRPr>
          </a:p>
          <a:p>
            <a:pPr>
              <a:lnSpc>
                <a:spcPts val="2100"/>
              </a:lnSpc>
            </a:pPr>
            <a:endParaRPr lang="ru-RU" sz="1500" dirty="0" smtClean="0">
              <a:solidFill>
                <a:srgbClr val="545454"/>
              </a:solidFill>
              <a:latin typeface="HK Grotesk Medium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5" y="1439189"/>
            <a:ext cx="2197794" cy="2265122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96171" y="303398"/>
            <a:ext cx="622003" cy="6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4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17482" y="1656434"/>
            <a:ext cx="1543320" cy="154332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24940" y="1763892"/>
            <a:ext cx="1328404" cy="132840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1753344" y="2537925"/>
            <a:ext cx="226368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2347615" y="523785"/>
            <a:ext cx="6112817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2199" dirty="0">
                <a:solidFill>
                  <a:srgbClr val="545454"/>
                </a:solidFill>
                <a:latin typeface="Rubik Black"/>
              </a:rPr>
              <a:t>КОНКУРСЫ ПРОФЕССИОНАЛЬНОГО МАСТЕРСТВА</a:t>
            </a:r>
          </a:p>
        </p:txBody>
      </p:sp>
      <p:sp>
        <p:nvSpPr>
          <p:cNvPr id="19" name="AutoShape 19"/>
          <p:cNvSpPr/>
          <p:nvPr/>
        </p:nvSpPr>
        <p:spPr>
          <a:xfrm rot="-5400000" flipV="1">
            <a:off x="1167669" y="1725881"/>
            <a:ext cx="1620385" cy="3702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976010" y="917539"/>
            <a:ext cx="258336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3" name="AutoShape 33"/>
          <p:cNvSpPr/>
          <p:nvPr/>
        </p:nvSpPr>
        <p:spPr>
          <a:xfrm>
            <a:off x="2191131" y="1854042"/>
            <a:ext cx="3084009" cy="13088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>
            <a:off x="2191131" y="4642855"/>
            <a:ext cx="3069721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-5400000">
            <a:off x="796725" y="3261536"/>
            <a:ext cx="278881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rot="-5400000">
            <a:off x="3871408" y="3262136"/>
            <a:ext cx="279001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flipV="1">
            <a:off x="5367861" y="1867129"/>
            <a:ext cx="3092571" cy="1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5376587" y="4642855"/>
            <a:ext cx="3083845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rot="-5400000">
            <a:off x="3982180" y="3248449"/>
            <a:ext cx="278881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rot="-5400000">
            <a:off x="7065426" y="3247849"/>
            <a:ext cx="279001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TextBox 43"/>
          <p:cNvSpPr txBox="1"/>
          <p:nvPr/>
        </p:nvSpPr>
        <p:spPr>
          <a:xfrm>
            <a:off x="5476599" y="1990955"/>
            <a:ext cx="282941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8"/>
              </a:lnSpc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ОБЛАСТНОЙ ЧЕМПИОНАТ ПО </a:t>
            </a:r>
            <a:r>
              <a:rPr lang="ru-RU" sz="1200" b="1" dirty="0" smtClean="0">
                <a:solidFill>
                  <a:srgbClr val="545454"/>
                </a:solidFill>
                <a:latin typeface="HK Grotesk Medium"/>
              </a:rPr>
              <a:t>КОМПЬЮТЕРНОМУ МНОГОБОРЬЮ</a:t>
            </a:r>
            <a:endParaRPr lang="en-US" sz="1200" b="1" dirty="0">
              <a:solidFill>
                <a:srgbClr val="545454"/>
              </a:solidFill>
              <a:latin typeface="HK Grotesk Medium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85" y="4252951"/>
            <a:ext cx="622003" cy="624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02" y="2617484"/>
            <a:ext cx="2988195" cy="1992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56" y="2610051"/>
            <a:ext cx="2998760" cy="1999564"/>
          </a:xfrm>
          <a:prstGeom prst="rect">
            <a:avLst/>
          </a:prstGeom>
        </p:spPr>
      </p:pic>
      <p:sp>
        <p:nvSpPr>
          <p:cNvPr id="45" name="TextBox 43"/>
          <p:cNvSpPr txBox="1"/>
          <p:nvPr/>
        </p:nvSpPr>
        <p:spPr>
          <a:xfrm>
            <a:off x="2320735" y="2075840"/>
            <a:ext cx="2829411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8"/>
              </a:lnSpc>
            </a:pPr>
            <a:r>
              <a:rPr lang="ru-RU" sz="1200" b="1" dirty="0" smtClean="0">
                <a:solidFill>
                  <a:srgbClr val="545454"/>
                </a:solidFill>
                <a:latin typeface="HK Grotesk Medium"/>
              </a:rPr>
              <a:t>ВОСПИТАТЕЛЬ ГОДА</a:t>
            </a:r>
            <a:endParaRPr lang="en-US" sz="1200" b="1" dirty="0">
              <a:solidFill>
                <a:srgbClr val="545454"/>
              </a:solidFill>
              <a:latin typeface="HK Grotesk Medium"/>
            </a:endParaRPr>
          </a:p>
        </p:txBody>
      </p:sp>
      <p:pic>
        <p:nvPicPr>
          <p:cNvPr id="1026" name="Picture 2" descr="https://volsklife.ru/wp-content/uploads/2021/01/Uchitel-go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4" y="2075049"/>
            <a:ext cx="1064172" cy="7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5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524107" y="1104364"/>
            <a:ext cx="302532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514440" y="4110847"/>
            <a:ext cx="302070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-986386" y="2605190"/>
            <a:ext cx="302070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2031900" y="2617131"/>
            <a:ext cx="300648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5640889" y="1101949"/>
            <a:ext cx="3039752" cy="3035058"/>
            <a:chOff x="0" y="0"/>
            <a:chExt cx="4053002" cy="4046744"/>
          </a:xfrm>
        </p:grpSpPr>
        <p:sp>
          <p:nvSpPr>
            <p:cNvPr id="15" name="AutoShape 15"/>
            <p:cNvSpPr/>
            <p:nvPr/>
          </p:nvSpPr>
          <p:spPr>
            <a:xfrm>
              <a:off x="31750" y="0"/>
              <a:ext cx="4014902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6350" y="4008644"/>
              <a:ext cx="4027602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rot="-5400000">
              <a:off x="-1994751" y="2001101"/>
              <a:ext cx="4027602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rot="-5400000">
              <a:off x="2029630" y="2017022"/>
              <a:ext cx="4008644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576740" y="800268"/>
            <a:ext cx="617719" cy="61771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89142" y="893832"/>
            <a:ext cx="2360000" cy="425757"/>
            <a:chOff x="0" y="0"/>
            <a:chExt cx="1242910" cy="22422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42910" cy="224228"/>
            </a:xfrm>
            <a:custGeom>
              <a:avLst/>
              <a:gdLst/>
              <a:ahLst/>
              <a:cxnLst/>
              <a:rect l="l" t="t" r="r" b="b"/>
              <a:pathLst>
                <a:path w="1242910" h="224228">
                  <a:moveTo>
                    <a:pt x="0" y="0"/>
                  </a:moveTo>
                  <a:lnTo>
                    <a:pt x="1242910" y="0"/>
                  </a:lnTo>
                  <a:lnTo>
                    <a:pt x="1242910" y="224228"/>
                  </a:lnTo>
                  <a:lnTo>
                    <a:pt x="0" y="2242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724564" y="797852"/>
            <a:ext cx="617719" cy="61771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236966" y="891417"/>
            <a:ext cx="2360000" cy="425757"/>
            <a:chOff x="0" y="0"/>
            <a:chExt cx="1242910" cy="22422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42910" cy="224228"/>
            </a:xfrm>
            <a:custGeom>
              <a:avLst/>
              <a:gdLst/>
              <a:ahLst/>
              <a:cxnLst/>
              <a:rect l="l" t="t" r="r" b="b"/>
              <a:pathLst>
                <a:path w="1242910" h="224228">
                  <a:moveTo>
                    <a:pt x="0" y="0"/>
                  </a:moveTo>
                  <a:lnTo>
                    <a:pt x="1242910" y="0"/>
                  </a:lnTo>
                  <a:lnTo>
                    <a:pt x="1242910" y="224228"/>
                  </a:lnTo>
                  <a:lnTo>
                    <a:pt x="0" y="2242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412541" y="1757231"/>
            <a:ext cx="2360000" cy="1667410"/>
            <a:chOff x="0" y="0"/>
            <a:chExt cx="1242910" cy="78720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42910" cy="787205"/>
            </a:xfrm>
            <a:custGeom>
              <a:avLst/>
              <a:gdLst/>
              <a:ahLst/>
              <a:cxnLst/>
              <a:rect l="l" t="t" r="r" b="b"/>
              <a:pathLst>
                <a:path w="1242910" h="787205">
                  <a:moveTo>
                    <a:pt x="0" y="0"/>
                  </a:moveTo>
                  <a:lnTo>
                    <a:pt x="1242910" y="0"/>
                  </a:lnTo>
                  <a:lnTo>
                    <a:pt x="1242910" y="787205"/>
                  </a:lnTo>
                  <a:lnTo>
                    <a:pt x="0" y="787205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18529" y="1889877"/>
            <a:ext cx="2160096" cy="1401554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279080" y="988601"/>
            <a:ext cx="1826778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ПРЕИМУЩЕСТВА</a:t>
            </a:r>
            <a:endParaRPr lang="en-US" sz="1200" dirty="0">
              <a:solidFill>
                <a:srgbClr val="545454"/>
              </a:solidFill>
              <a:latin typeface="HK Grotesk Medium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90682" y="378977"/>
            <a:ext cx="7105653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ru-RU" sz="2199" b="1" dirty="0">
                <a:solidFill>
                  <a:srgbClr val="545454"/>
                </a:solidFill>
                <a:latin typeface="HK Grotesk Medium"/>
              </a:rPr>
              <a:t>ИНТЕРАКТИВНАЯ </a:t>
            </a:r>
            <a:r>
              <a:rPr lang="ru-RU" sz="2199" b="1" dirty="0" smtClean="0">
                <a:solidFill>
                  <a:srgbClr val="545454"/>
                </a:solidFill>
                <a:latin typeface="HK Grotesk Medium"/>
              </a:rPr>
              <a:t>ПЕСОЧНИЦА </a:t>
            </a:r>
            <a:r>
              <a:rPr lang="en-US" sz="2199" b="1" dirty="0" smtClean="0">
                <a:solidFill>
                  <a:srgbClr val="545454"/>
                </a:solidFill>
                <a:latin typeface="HK Grotesk Medium"/>
              </a:rPr>
              <a:t>iSandBOX</a:t>
            </a:r>
            <a:r>
              <a:rPr lang="ru-RU" sz="2199" dirty="0" smtClean="0">
                <a:solidFill>
                  <a:srgbClr val="545454"/>
                </a:solidFill>
                <a:latin typeface="Rubik Black"/>
              </a:rPr>
              <a:t>ЧЧ</a:t>
            </a:r>
            <a:endParaRPr lang="en-US" sz="2199" dirty="0">
              <a:solidFill>
                <a:srgbClr val="545454"/>
              </a:solidFill>
              <a:latin typeface="Rubik Black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284902" y="1006605"/>
            <a:ext cx="2033873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 smtClean="0">
                <a:solidFill>
                  <a:srgbClr val="545454"/>
                </a:solidFill>
                <a:latin typeface="HK Grotesk Medium"/>
              </a:rPr>
              <a:t>iSandBOX</a:t>
            </a:r>
            <a:endParaRPr lang="en-US" sz="1200" dirty="0">
              <a:solidFill>
                <a:srgbClr val="545454"/>
              </a:solidFill>
              <a:latin typeface="HK Grotesk Medium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20314" y="1605704"/>
            <a:ext cx="2663114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Метод песочной терапии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идеален: </a:t>
            </a:r>
          </a:p>
          <a:p>
            <a:pPr algn="just">
              <a:lnSpc>
                <a:spcPts val="1679"/>
              </a:lnSpc>
            </a:pPr>
            <a:endParaRPr lang="ru-RU" sz="1200" dirty="0" smtClean="0">
              <a:solidFill>
                <a:srgbClr val="545454"/>
              </a:solidFill>
              <a:latin typeface="HK Grotesk Medium"/>
            </a:endParaRPr>
          </a:p>
          <a:p>
            <a:pPr marL="171450" indent="-171450" algn="just">
              <a:lnSpc>
                <a:spcPts val="1679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для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развития логического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мышления</a:t>
            </a:r>
          </a:p>
          <a:p>
            <a:pPr marL="171450" indent="-171450" algn="just">
              <a:lnSpc>
                <a:spcPts val="1679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к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оммуникации</a:t>
            </a:r>
          </a:p>
          <a:p>
            <a:pPr marL="171450" indent="-171450" algn="just">
              <a:lnSpc>
                <a:spcPts val="1679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командной работы</a:t>
            </a:r>
          </a:p>
          <a:p>
            <a:pPr marL="171450" indent="-171450" algn="just">
              <a:lnSpc>
                <a:spcPts val="1679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и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безусловно приносит массу эмоций: радость, удивление, восторг и многие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другие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93400" y="4203567"/>
            <a:ext cx="7666221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050" dirty="0" smtClean="0">
                <a:solidFill>
                  <a:srgbClr val="545454"/>
                </a:solidFill>
                <a:latin typeface="HK Grotesk Medium"/>
              </a:rPr>
              <a:t>iSandBOX</a:t>
            </a:r>
            <a:r>
              <a:rPr lang="ru-RU" sz="1050" dirty="0" smtClean="0">
                <a:solidFill>
                  <a:srgbClr val="545454"/>
                </a:solidFill>
                <a:latin typeface="HK Grotesk Medium"/>
              </a:rPr>
              <a:t> позволяет </a:t>
            </a:r>
            <a:r>
              <a:rPr lang="ru-RU" sz="1050" dirty="0">
                <a:solidFill>
                  <a:srgbClr val="545454"/>
                </a:solidFill>
                <a:latin typeface="HK Grotesk Medium"/>
              </a:rPr>
              <a:t>в привычной для детей игре с песком раскрыть </a:t>
            </a:r>
            <a:r>
              <a:rPr lang="ru-RU" sz="1050" b="1" dirty="0">
                <a:solidFill>
                  <a:srgbClr val="545454"/>
                </a:solidFill>
                <a:latin typeface="HK Grotesk Medium"/>
              </a:rPr>
              <a:t>творческий потенциал </a:t>
            </a:r>
            <a:r>
              <a:rPr lang="ru-RU" sz="1050" dirty="0">
                <a:solidFill>
                  <a:srgbClr val="545454"/>
                </a:solidFill>
                <a:latin typeface="HK Grotesk Medium"/>
              </a:rPr>
              <a:t>и способности дошкольников. </a:t>
            </a:r>
            <a:r>
              <a:rPr lang="ru-RU" sz="1050" b="1" dirty="0">
                <a:solidFill>
                  <a:srgbClr val="545454"/>
                </a:solidFill>
                <a:latin typeface="HK Grotesk Medium"/>
              </a:rPr>
              <a:t>Основная идея </a:t>
            </a:r>
            <a:r>
              <a:rPr lang="ru-RU" sz="1050" dirty="0">
                <a:solidFill>
                  <a:srgbClr val="545454"/>
                </a:solidFill>
                <a:latin typeface="HK Grotesk Medium"/>
              </a:rPr>
              <a:t>песочницы основана на взаимодействии проецируемого изображения с движениями рук ребенка, благодаря чему обыкновенный песок превращается в волшебный неизведанный мир. </a:t>
            </a:r>
            <a:endParaRPr lang="en-US" sz="1050" dirty="0">
              <a:solidFill>
                <a:srgbClr val="545454"/>
              </a:solidFill>
              <a:latin typeface="HK Grotesk Medium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568397" y="2130483"/>
            <a:ext cx="206036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ru-RU" sz="1200" b="1" dirty="0">
                <a:solidFill>
                  <a:srgbClr val="545454"/>
                </a:solidFill>
                <a:latin typeface="HK Grotesk Medium"/>
              </a:rPr>
              <a:t>Интерактивная песочница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– это развивающее оборудование нового поколения. </a:t>
            </a:r>
            <a:endParaRPr lang="en-US" sz="1200" dirty="0">
              <a:solidFill>
                <a:srgbClr val="545454"/>
              </a:solidFill>
              <a:latin typeface="HK Grotesk Medium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285" y="4252951"/>
            <a:ext cx="622003" cy="624606"/>
          </a:xfrm>
          <a:prstGeom prst="rect">
            <a:avLst/>
          </a:prstGeom>
        </p:spPr>
      </p:pic>
      <p:pic>
        <p:nvPicPr>
          <p:cNvPr id="48" name="Picture 4" descr="https://isandbox.ru/wp-content/uploads/2021/09/iSB_Standart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6"/>
          <a:stretch/>
        </p:blipFill>
        <p:spPr bwMode="auto">
          <a:xfrm flipH="1">
            <a:off x="6097441" y="1347614"/>
            <a:ext cx="2048589" cy="27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880" y="882999"/>
            <a:ext cx="420660" cy="420660"/>
          </a:xfrm>
          <a:prstGeom prst="rect">
            <a:avLst/>
          </a:prstGeom>
        </p:spPr>
      </p:pic>
      <p:pic>
        <p:nvPicPr>
          <p:cNvPr id="4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821005" y="846238"/>
            <a:ext cx="463367" cy="4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5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223082" y="889391"/>
            <a:ext cx="2771339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231807" y="3579862"/>
            <a:ext cx="2767106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 flipV="1">
            <a:off x="-1114976" y="2221887"/>
            <a:ext cx="2704760" cy="11193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1647000" y="2219352"/>
            <a:ext cx="2704758" cy="16261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3184495" y="889391"/>
            <a:ext cx="2771339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3193220" y="4147168"/>
            <a:ext cx="2767106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-5400000">
            <a:off x="1551243" y="2517080"/>
            <a:ext cx="328395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-5400000">
            <a:off x="4326945" y="2517080"/>
            <a:ext cx="328395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3193219" y="1003157"/>
            <a:ext cx="2800558" cy="371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ru-RU" sz="1200" dirty="0" smtClean="0">
                <a:solidFill>
                  <a:srgbClr val="545454"/>
                </a:solidFill>
                <a:latin typeface="Rubik"/>
              </a:rPr>
              <a:t>РЕЖИМ </a:t>
            </a:r>
          </a:p>
          <a:p>
            <a:pPr algn="ctr">
              <a:lnSpc>
                <a:spcPts val="1538"/>
              </a:lnSpc>
            </a:pPr>
            <a:r>
              <a:rPr lang="ru-RU" sz="1200" dirty="0" smtClean="0">
                <a:solidFill>
                  <a:srgbClr val="545454"/>
                </a:solidFill>
                <a:latin typeface="Rubik"/>
              </a:rPr>
              <a:t>«РАСКРАСКА ИГРУШКИ»</a:t>
            </a:r>
            <a:endParaRPr lang="ru-RU" sz="1200" dirty="0">
              <a:solidFill>
                <a:srgbClr val="545454"/>
              </a:solidFill>
              <a:latin typeface="Rubik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6116077" y="876303"/>
            <a:ext cx="2771339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6124801" y="3579862"/>
            <a:ext cx="2767106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rot="-5400000" flipV="1">
            <a:off x="4769722" y="2217096"/>
            <a:ext cx="2717846" cy="7686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rot="-5400000">
            <a:off x="7535038" y="2214395"/>
            <a:ext cx="2717846" cy="13087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2"/>
          <p:cNvSpPr txBox="1"/>
          <p:nvPr/>
        </p:nvSpPr>
        <p:spPr>
          <a:xfrm>
            <a:off x="490683" y="378977"/>
            <a:ext cx="6141760" cy="36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ru-RU" sz="2199" b="1" dirty="0">
                <a:solidFill>
                  <a:srgbClr val="545454"/>
                </a:solidFill>
                <a:latin typeface="HK Grotesk Medium"/>
              </a:rPr>
              <a:t>ИНТЕРАКТИВНАЯ ПЕСОЧНИЦА </a:t>
            </a:r>
            <a:r>
              <a:rPr lang="en-US" sz="2199" b="1" dirty="0">
                <a:solidFill>
                  <a:srgbClr val="545454"/>
                </a:solidFill>
                <a:latin typeface="HK Grotesk Medium"/>
              </a:rPr>
              <a:t>iSandBOX</a:t>
            </a:r>
            <a:endParaRPr lang="en-US" sz="2199" dirty="0">
              <a:solidFill>
                <a:srgbClr val="545454"/>
              </a:solidFill>
              <a:latin typeface="Rubik Black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63" y="1563638"/>
            <a:ext cx="2698881" cy="225385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6" y="1789173"/>
            <a:ext cx="2705674" cy="152390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r="8142"/>
          <a:stretch/>
        </p:blipFill>
        <p:spPr>
          <a:xfrm>
            <a:off x="6150635" y="1923678"/>
            <a:ext cx="2703582" cy="1296144"/>
          </a:xfrm>
          <a:prstGeom prst="rect">
            <a:avLst/>
          </a:prstGeom>
        </p:spPr>
      </p:pic>
      <p:sp>
        <p:nvSpPr>
          <p:cNvPr id="36" name="TextBox 22"/>
          <p:cNvSpPr txBox="1"/>
          <p:nvPr/>
        </p:nvSpPr>
        <p:spPr>
          <a:xfrm>
            <a:off x="6126914" y="1003157"/>
            <a:ext cx="276050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ru-RU" sz="1200" dirty="0" smtClean="0">
                <a:solidFill>
                  <a:srgbClr val="545454"/>
                </a:solidFill>
                <a:latin typeface="Rubik"/>
              </a:rPr>
              <a:t>РЕЖИМ </a:t>
            </a:r>
          </a:p>
          <a:p>
            <a:pPr algn="ctr">
              <a:lnSpc>
                <a:spcPts val="1538"/>
              </a:lnSpc>
            </a:pPr>
            <a:r>
              <a:rPr lang="ru-RU" sz="1200" dirty="0" smtClean="0">
                <a:solidFill>
                  <a:srgbClr val="545454"/>
                </a:solidFill>
                <a:latin typeface="Rubik"/>
              </a:rPr>
              <a:t>«СОЛНЕЧНАЯ СИСТЕМА»</a:t>
            </a:r>
            <a:endParaRPr lang="ru-RU" sz="1200" dirty="0">
              <a:solidFill>
                <a:srgbClr val="545454"/>
              </a:solidFill>
              <a:latin typeface="Rubik"/>
            </a:endParaRPr>
          </a:p>
        </p:txBody>
      </p:sp>
      <p:sp>
        <p:nvSpPr>
          <p:cNvPr id="37" name="TextBox 22"/>
          <p:cNvSpPr txBox="1"/>
          <p:nvPr/>
        </p:nvSpPr>
        <p:spPr>
          <a:xfrm>
            <a:off x="259280" y="1003157"/>
            <a:ext cx="272337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ru-RU" sz="1200" dirty="0" smtClean="0">
                <a:solidFill>
                  <a:srgbClr val="545454"/>
                </a:solidFill>
                <a:latin typeface="Rubik"/>
              </a:rPr>
              <a:t>РЕЖИМ </a:t>
            </a:r>
          </a:p>
          <a:p>
            <a:pPr algn="ctr">
              <a:lnSpc>
                <a:spcPts val="1538"/>
              </a:lnSpc>
            </a:pPr>
            <a:r>
              <a:rPr lang="ru-RU" sz="1200" dirty="0" smtClean="0">
                <a:solidFill>
                  <a:srgbClr val="545454"/>
                </a:solidFill>
                <a:latin typeface="Rubik"/>
              </a:rPr>
              <a:t>«САФАРИ»</a:t>
            </a:r>
            <a:endParaRPr lang="ru-RU" sz="1200" dirty="0">
              <a:solidFill>
                <a:srgbClr val="545454"/>
              </a:solidFill>
              <a:latin typeface="Rubik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85" y="4252951"/>
            <a:ext cx="622003" cy="624606"/>
          </a:xfrm>
          <a:prstGeom prst="rect">
            <a:avLst/>
          </a:prstGeom>
        </p:spPr>
      </p:pic>
      <p:pic>
        <p:nvPicPr>
          <p:cNvPr id="1026" name="Picture 2" descr="http://qrcoder.ru/code/?https%3A%2F%2Fisandbox.ru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27" y="3702421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5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524107" y="1104364"/>
            <a:ext cx="302532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514440" y="4110847"/>
            <a:ext cx="302070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-986386" y="2605190"/>
            <a:ext cx="302070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2031900" y="2617131"/>
            <a:ext cx="300648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5640889" y="1101949"/>
            <a:ext cx="3039752" cy="3035058"/>
            <a:chOff x="0" y="0"/>
            <a:chExt cx="4053002" cy="4046744"/>
          </a:xfrm>
        </p:grpSpPr>
        <p:sp>
          <p:nvSpPr>
            <p:cNvPr id="15" name="AutoShape 15"/>
            <p:cNvSpPr/>
            <p:nvPr/>
          </p:nvSpPr>
          <p:spPr>
            <a:xfrm>
              <a:off x="31750" y="0"/>
              <a:ext cx="4014902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6350" y="4008644"/>
              <a:ext cx="4027602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rot="-5400000">
              <a:off x="-1994751" y="2001101"/>
              <a:ext cx="4027602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rot="-5400000">
              <a:off x="2029630" y="2017022"/>
              <a:ext cx="4008644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576740" y="800268"/>
            <a:ext cx="617719" cy="61771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89142" y="893832"/>
            <a:ext cx="2360000" cy="425757"/>
            <a:chOff x="0" y="0"/>
            <a:chExt cx="1242910" cy="22422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42910" cy="224228"/>
            </a:xfrm>
            <a:custGeom>
              <a:avLst/>
              <a:gdLst/>
              <a:ahLst/>
              <a:cxnLst/>
              <a:rect l="l" t="t" r="r" b="b"/>
              <a:pathLst>
                <a:path w="1242910" h="224228">
                  <a:moveTo>
                    <a:pt x="0" y="0"/>
                  </a:moveTo>
                  <a:lnTo>
                    <a:pt x="1242910" y="0"/>
                  </a:lnTo>
                  <a:lnTo>
                    <a:pt x="1242910" y="224228"/>
                  </a:lnTo>
                  <a:lnTo>
                    <a:pt x="0" y="2242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724564" y="797852"/>
            <a:ext cx="617719" cy="61771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236966" y="891417"/>
            <a:ext cx="2360000" cy="425757"/>
            <a:chOff x="0" y="0"/>
            <a:chExt cx="1242910" cy="22422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42910" cy="224228"/>
            </a:xfrm>
            <a:custGeom>
              <a:avLst/>
              <a:gdLst/>
              <a:ahLst/>
              <a:cxnLst/>
              <a:rect l="l" t="t" r="r" b="b"/>
              <a:pathLst>
                <a:path w="1242910" h="224228">
                  <a:moveTo>
                    <a:pt x="0" y="0"/>
                  </a:moveTo>
                  <a:lnTo>
                    <a:pt x="1242910" y="0"/>
                  </a:lnTo>
                  <a:lnTo>
                    <a:pt x="1242910" y="224228"/>
                  </a:lnTo>
                  <a:lnTo>
                    <a:pt x="0" y="2242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412541" y="1757231"/>
            <a:ext cx="2360000" cy="1667410"/>
            <a:chOff x="0" y="0"/>
            <a:chExt cx="1242910" cy="78720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42910" cy="787205"/>
            </a:xfrm>
            <a:custGeom>
              <a:avLst/>
              <a:gdLst/>
              <a:ahLst/>
              <a:cxnLst/>
              <a:rect l="l" t="t" r="r" b="b"/>
              <a:pathLst>
                <a:path w="1242910" h="787205">
                  <a:moveTo>
                    <a:pt x="0" y="0"/>
                  </a:moveTo>
                  <a:lnTo>
                    <a:pt x="1242910" y="0"/>
                  </a:lnTo>
                  <a:lnTo>
                    <a:pt x="1242910" y="787205"/>
                  </a:lnTo>
                  <a:lnTo>
                    <a:pt x="0" y="787205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18529" y="1889877"/>
            <a:ext cx="2160096" cy="1401554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279080" y="988601"/>
            <a:ext cx="1826778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ru-RU" sz="1200" dirty="0">
                <a:solidFill>
                  <a:srgbClr val="545454"/>
                </a:solidFill>
                <a:latin typeface="HK Grotesk Medium"/>
              </a:rPr>
              <a:t>«УМНАЯ ПЧЕЛА»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90682" y="378977"/>
            <a:ext cx="8185197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ru-RU" sz="2200" b="1" dirty="0" smtClean="0">
                <a:solidFill>
                  <a:srgbClr val="545454"/>
                </a:solidFill>
                <a:latin typeface="Rubik Black" panose="020B0604020202020204" charset="-79"/>
                <a:cs typeface="Rubik Black" panose="020B0604020202020204" charset="-79"/>
              </a:rPr>
              <a:t>ПРОГРАММИРУЕМЫЙ МИНИ-РОБОТ </a:t>
            </a:r>
            <a:r>
              <a:rPr lang="ru-RU" sz="2200" b="1" dirty="0" err="1" smtClean="0">
                <a:solidFill>
                  <a:srgbClr val="545454"/>
                </a:solidFill>
                <a:latin typeface="Rubik Black" panose="020B0604020202020204" charset="-79"/>
                <a:cs typeface="Rubik Black" panose="020B0604020202020204" charset="-79"/>
              </a:rPr>
              <a:t>Bee-Bot</a:t>
            </a:r>
            <a:endParaRPr lang="en-US" sz="2200" b="1" dirty="0">
              <a:solidFill>
                <a:srgbClr val="545454"/>
              </a:solidFill>
              <a:latin typeface="Rubik Black" panose="020B0604020202020204" charset="-79"/>
              <a:cs typeface="Rubik Black" panose="020B0604020202020204" charset="-79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644017" y="987237"/>
            <a:ext cx="1365542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ПРЕИМУЩЕСТВА</a:t>
            </a:r>
            <a:endParaRPr lang="en-US" sz="1200" dirty="0">
              <a:solidFill>
                <a:srgbClr val="545454"/>
              </a:solidFill>
              <a:latin typeface="HK Grotesk Medium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841046" y="1506011"/>
            <a:ext cx="2691454" cy="2398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ts val="1679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имеет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встроенную память для запоминания 200 программных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команд</a:t>
            </a:r>
            <a:endParaRPr lang="ru-RU" sz="1200" dirty="0">
              <a:solidFill>
                <a:srgbClr val="545454"/>
              </a:solidFill>
              <a:latin typeface="HK Grotesk Medium"/>
            </a:endParaRPr>
          </a:p>
          <a:p>
            <a:pPr marL="171450" indent="-171450" algn="just">
              <a:lnSpc>
                <a:spcPts val="1679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обеспечивает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возможность перемещения на расстояние 150 мм при выполнении одной команды на линейное перемещение;</a:t>
            </a:r>
          </a:p>
          <a:p>
            <a:pPr marL="171450" indent="-171450" algn="just">
              <a:lnSpc>
                <a:spcPts val="1679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имеет встроенную аккумуляторную батарею, перезаряжаемую через USB-порт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компьютера</a:t>
            </a:r>
            <a:endParaRPr lang="ru-RU" sz="1200" dirty="0">
              <a:solidFill>
                <a:srgbClr val="545454"/>
              </a:solidFill>
              <a:latin typeface="HK Grotesk Medium"/>
            </a:endParaRPr>
          </a:p>
        </p:txBody>
      </p:sp>
      <p:pic>
        <p:nvPicPr>
          <p:cNvPr id="44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2392" y="919832"/>
            <a:ext cx="378590" cy="378590"/>
          </a:xfrm>
          <a:prstGeom prst="rect">
            <a:avLst/>
          </a:prstGeom>
        </p:spPr>
      </p:pic>
      <p:pic>
        <p:nvPicPr>
          <p:cNvPr id="45" name="Picture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786324" y="883736"/>
            <a:ext cx="422376" cy="422376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70982" y="4203567"/>
            <a:ext cx="758863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79"/>
              </a:lnSpc>
            </a:pPr>
            <a:r>
              <a:rPr lang="ru-RU" sz="1050" dirty="0">
                <a:solidFill>
                  <a:srgbClr val="545454"/>
                </a:solidFill>
                <a:latin typeface="HK Grotesk Medium"/>
              </a:rPr>
              <a:t>Создавая программы для робота, выполняя игровые задания, ребенок учится ориентироваться в окружающем его пространстве. Передвижения робота на плоскости позволят ребенку в игровой увлекательной форме понять пространственные отношения, уяснить понятия «посередине» и «между», «направо – налево» («справа – слева»). </a:t>
            </a:r>
            <a:endParaRPr lang="en-US" sz="1050" dirty="0">
              <a:solidFill>
                <a:srgbClr val="545454"/>
              </a:solidFill>
              <a:latin typeface="HK Grotesk Medium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568025" y="2021479"/>
            <a:ext cx="206036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Мини-робот предназначен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для обучения детей основам программирования,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знакомит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с проведением логических операций.</a:t>
            </a:r>
            <a:endParaRPr lang="en-US" sz="1200" dirty="0">
              <a:solidFill>
                <a:srgbClr val="545454"/>
              </a:solidFill>
              <a:latin typeface="HK Grotesk Medium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285" y="4252951"/>
            <a:ext cx="622003" cy="624606"/>
          </a:xfrm>
          <a:prstGeom prst="rect">
            <a:avLst/>
          </a:prstGeom>
        </p:spPr>
      </p:pic>
      <p:pic>
        <p:nvPicPr>
          <p:cNvPr id="2050" name="Picture 2" descr="Программируемый мини-робот Bee-Bot «Умная пчела»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8" y="1417141"/>
            <a:ext cx="2575099" cy="257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4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17482" y="1656434"/>
            <a:ext cx="1543320" cy="154332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24940" y="1763892"/>
            <a:ext cx="1328404" cy="132840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1753344" y="2537925"/>
            <a:ext cx="618376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3063775" y="299492"/>
            <a:ext cx="6141760" cy="369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ru-RU" sz="2199" dirty="0" smtClean="0">
                <a:solidFill>
                  <a:srgbClr val="545454"/>
                </a:solidFill>
                <a:latin typeface="Rubik Black"/>
              </a:rPr>
              <a:t>МИНИ-РОБОТ </a:t>
            </a:r>
            <a:r>
              <a:rPr lang="en-US" sz="2199" dirty="0">
                <a:solidFill>
                  <a:srgbClr val="545454"/>
                </a:solidFill>
                <a:latin typeface="Rubik Black"/>
              </a:rPr>
              <a:t>Bee-Bot</a:t>
            </a:r>
          </a:p>
        </p:txBody>
      </p:sp>
      <p:sp>
        <p:nvSpPr>
          <p:cNvPr id="19" name="AutoShape 19"/>
          <p:cNvSpPr/>
          <p:nvPr/>
        </p:nvSpPr>
        <p:spPr>
          <a:xfrm rot="-5400000">
            <a:off x="1345689" y="1511895"/>
            <a:ext cx="2023485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2371719" y="514440"/>
            <a:ext cx="618376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2" name="AutoShape 22"/>
          <p:cNvSpPr/>
          <p:nvPr/>
        </p:nvSpPr>
        <p:spPr>
          <a:xfrm>
            <a:off x="3069337" y="751907"/>
            <a:ext cx="4411605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3078062" y="1713605"/>
            <a:ext cx="438859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-5400000">
            <a:off x="2590669" y="1226212"/>
            <a:ext cx="974786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-5400000">
            <a:off x="6986405" y="1233356"/>
            <a:ext cx="98907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6" name="Group 26"/>
          <p:cNvGrpSpPr/>
          <p:nvPr/>
        </p:nvGrpSpPr>
        <p:grpSpPr>
          <a:xfrm>
            <a:off x="7569380" y="567629"/>
            <a:ext cx="1194843" cy="119484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659214" y="652478"/>
            <a:ext cx="1028454" cy="102845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>
            <a:off x="3074899" y="1867130"/>
            <a:ext cx="2200241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>
            <a:off x="3063775" y="4642855"/>
            <a:ext cx="2197077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-5400000">
            <a:off x="1689218" y="3248449"/>
            <a:ext cx="278881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rot="-5400000">
            <a:off x="3871408" y="3262136"/>
            <a:ext cx="279001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5367861" y="1867130"/>
            <a:ext cx="3397809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5376587" y="4642855"/>
            <a:ext cx="3389084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rot="-5400000">
            <a:off x="3982180" y="3248449"/>
            <a:ext cx="278881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rot="-5400000">
            <a:off x="7356377" y="3262136"/>
            <a:ext cx="279001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TextBox 41"/>
          <p:cNvSpPr txBox="1"/>
          <p:nvPr/>
        </p:nvSpPr>
        <p:spPr>
          <a:xfrm>
            <a:off x="3190942" y="818582"/>
            <a:ext cx="1324758" cy="525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18"/>
              </a:lnSpc>
            </a:pPr>
            <a:r>
              <a:rPr lang="ru-RU" sz="1100" b="1" dirty="0" smtClean="0">
                <a:solidFill>
                  <a:srgbClr val="545454"/>
                </a:solidFill>
                <a:latin typeface="HK Grotesk Medium"/>
              </a:rPr>
              <a:t>ПОЛЕ – МАРШРУТИЗАТОР </a:t>
            </a:r>
          </a:p>
          <a:p>
            <a:pPr>
              <a:lnSpc>
                <a:spcPts val="1418"/>
              </a:lnSpc>
            </a:pPr>
            <a:r>
              <a:rPr lang="ru-RU" sz="1100" b="1" dirty="0" smtClean="0">
                <a:solidFill>
                  <a:srgbClr val="545454"/>
                </a:solidFill>
                <a:latin typeface="HK Grotesk Medium"/>
              </a:rPr>
              <a:t>«УЛИЦА»</a:t>
            </a:r>
            <a:endParaRPr lang="en-US" sz="1100" b="1" dirty="0">
              <a:solidFill>
                <a:srgbClr val="545454"/>
              </a:solidFill>
              <a:latin typeface="HK Grotesk Medium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476599" y="1990955"/>
            <a:ext cx="2829411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18"/>
              </a:lnSpc>
            </a:pPr>
            <a:r>
              <a:rPr lang="ru-RU" sz="1200" b="1" dirty="0" smtClean="0">
                <a:solidFill>
                  <a:srgbClr val="545454"/>
                </a:solidFill>
                <a:latin typeface="HK Grotesk Medium"/>
              </a:rPr>
              <a:t>ДОК-СТАНЦИЯ ДЛЯ МИНИ-РОБОТОВ</a:t>
            </a:r>
            <a:endParaRPr lang="en-US" sz="1200" b="1" dirty="0">
              <a:solidFill>
                <a:srgbClr val="545454"/>
              </a:solidFill>
              <a:latin typeface="HK Grotesk Medium"/>
            </a:endParaRPr>
          </a:p>
        </p:txBody>
      </p:sp>
      <p:pic>
        <p:nvPicPr>
          <p:cNvPr id="3074" name="Picture 2" descr="Док-станция для мини-роботов Bee-Bot «Умная пчела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1" b="13839"/>
          <a:stretch/>
        </p:blipFill>
        <p:spPr bwMode="auto">
          <a:xfrm>
            <a:off x="5447847" y="2345089"/>
            <a:ext cx="3248342" cy="218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e-pro.ru/upload/iblock/67e/67e1ec5845a9777118df894ff7e9a0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3" r="33604"/>
          <a:stretch/>
        </p:blipFill>
        <p:spPr bwMode="auto">
          <a:xfrm rot="16200000">
            <a:off x="5560924" y="-157673"/>
            <a:ext cx="936105" cy="27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Программируемый мини-робот Bee-Bot «Умная пчела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9" y="1990955"/>
            <a:ext cx="908005" cy="90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ематическое поле-маршрутизатор «Остров Сокровищ» для мини-робота Bee-B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95" y="2505437"/>
            <a:ext cx="2110558" cy="21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3090523" y="1956692"/>
            <a:ext cx="20657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K Grotesk Medium"/>
              </a:rPr>
              <a:t>ПОЛЕ – МАРШРУТИЗАТОР 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K Grotesk Medium"/>
              </a:rPr>
              <a:t>«ОСТРОВ СОКРОВИЩ»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HK Grotesk Medium"/>
            </a:endParaRPr>
          </a:p>
        </p:txBody>
      </p:sp>
      <p:pic>
        <p:nvPicPr>
          <p:cNvPr id="3080" name="Picture 8" descr="http://qrcoder.ru/code/?https%3A%2F%2Fae-pro.ru%2Fproduct%2Frobototekhnika%2Frobototekhnika-bee-bot%2Fkomplekt-programmiruemykh-mini-robotov-bee-bot-umnaya-pchela-6-sht%2F&amp;4&amp;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82" y="801336"/>
            <a:ext cx="711958" cy="7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285" y="4252951"/>
            <a:ext cx="622003" cy="6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5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524107" y="1104364"/>
            <a:ext cx="302532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514440" y="4110847"/>
            <a:ext cx="302070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-986386" y="2605190"/>
            <a:ext cx="302070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2031900" y="2617131"/>
            <a:ext cx="300648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5640889" y="1101949"/>
            <a:ext cx="3039752" cy="3035058"/>
            <a:chOff x="0" y="0"/>
            <a:chExt cx="4053002" cy="4046744"/>
          </a:xfrm>
        </p:grpSpPr>
        <p:sp>
          <p:nvSpPr>
            <p:cNvPr id="15" name="AutoShape 15"/>
            <p:cNvSpPr/>
            <p:nvPr/>
          </p:nvSpPr>
          <p:spPr>
            <a:xfrm>
              <a:off x="31750" y="0"/>
              <a:ext cx="4014902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6350" y="4008644"/>
              <a:ext cx="4027602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rot="-5400000">
              <a:off x="-1994751" y="2001101"/>
              <a:ext cx="4027602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rot="-5400000">
              <a:off x="2029630" y="2017022"/>
              <a:ext cx="4008644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576740" y="800268"/>
            <a:ext cx="617719" cy="61771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89142" y="893832"/>
            <a:ext cx="2360000" cy="425757"/>
            <a:chOff x="0" y="0"/>
            <a:chExt cx="1242910" cy="22422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42910" cy="224228"/>
            </a:xfrm>
            <a:custGeom>
              <a:avLst/>
              <a:gdLst/>
              <a:ahLst/>
              <a:cxnLst/>
              <a:rect l="l" t="t" r="r" b="b"/>
              <a:pathLst>
                <a:path w="1242910" h="224228">
                  <a:moveTo>
                    <a:pt x="0" y="0"/>
                  </a:moveTo>
                  <a:lnTo>
                    <a:pt x="1242910" y="0"/>
                  </a:lnTo>
                  <a:lnTo>
                    <a:pt x="1242910" y="224228"/>
                  </a:lnTo>
                  <a:lnTo>
                    <a:pt x="0" y="2242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724564" y="797852"/>
            <a:ext cx="617719" cy="61771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236966" y="891417"/>
            <a:ext cx="2360000" cy="425757"/>
            <a:chOff x="0" y="0"/>
            <a:chExt cx="1242910" cy="22422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42910" cy="224228"/>
            </a:xfrm>
            <a:custGeom>
              <a:avLst/>
              <a:gdLst/>
              <a:ahLst/>
              <a:cxnLst/>
              <a:rect l="l" t="t" r="r" b="b"/>
              <a:pathLst>
                <a:path w="1242910" h="224228">
                  <a:moveTo>
                    <a:pt x="0" y="0"/>
                  </a:moveTo>
                  <a:lnTo>
                    <a:pt x="1242910" y="0"/>
                  </a:lnTo>
                  <a:lnTo>
                    <a:pt x="1242910" y="224228"/>
                  </a:lnTo>
                  <a:lnTo>
                    <a:pt x="0" y="2242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412541" y="1757231"/>
            <a:ext cx="2360000" cy="1667410"/>
            <a:chOff x="0" y="0"/>
            <a:chExt cx="1242910" cy="78720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42910" cy="787205"/>
            </a:xfrm>
            <a:custGeom>
              <a:avLst/>
              <a:gdLst/>
              <a:ahLst/>
              <a:cxnLst/>
              <a:rect l="l" t="t" r="r" b="b"/>
              <a:pathLst>
                <a:path w="1242910" h="787205">
                  <a:moveTo>
                    <a:pt x="0" y="0"/>
                  </a:moveTo>
                  <a:lnTo>
                    <a:pt x="1242910" y="0"/>
                  </a:lnTo>
                  <a:lnTo>
                    <a:pt x="1242910" y="787205"/>
                  </a:lnTo>
                  <a:lnTo>
                    <a:pt x="0" y="787205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18529" y="1889877"/>
            <a:ext cx="2160096" cy="1401554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279080" y="988601"/>
            <a:ext cx="1826778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МУЛЬТИСТУДИЯ</a:t>
            </a:r>
            <a:endParaRPr lang="en-US" sz="1200" dirty="0">
              <a:solidFill>
                <a:srgbClr val="545454"/>
              </a:solidFill>
              <a:latin typeface="HK Grotesk Medium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90682" y="378977"/>
            <a:ext cx="7105653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ru-RU" sz="2199" dirty="0" smtClean="0">
                <a:solidFill>
                  <a:srgbClr val="545454"/>
                </a:solidFill>
                <a:latin typeface="Rubik Black"/>
              </a:rPr>
              <a:t>ИНТЕРАКТИВНАЯ ДЕТСКАЯ СТУДИЯ </a:t>
            </a:r>
            <a:r>
              <a:rPr lang="en-US" sz="2199" dirty="0" smtClean="0">
                <a:solidFill>
                  <a:srgbClr val="545454"/>
                </a:solidFill>
                <a:latin typeface="Rubik Black"/>
              </a:rPr>
              <a:t>ITHEATRE</a:t>
            </a:r>
            <a:endParaRPr lang="en-US" sz="2199" dirty="0">
              <a:solidFill>
                <a:srgbClr val="545454"/>
              </a:solidFill>
              <a:latin typeface="Rubik Black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644017" y="987237"/>
            <a:ext cx="1365542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ПРЕИМУЩЕСТВА</a:t>
            </a:r>
            <a:endParaRPr lang="en-US" sz="1200" dirty="0">
              <a:solidFill>
                <a:srgbClr val="545454"/>
              </a:solidFill>
              <a:latin typeface="HK Grotesk Medium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887890" y="1491747"/>
            <a:ext cx="2663114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ts val="1679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подходит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для детей от 3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лет</a:t>
            </a:r>
          </a:p>
          <a:p>
            <a:pPr marL="171450" indent="-171450" algn="just">
              <a:lnSpc>
                <a:spcPts val="1679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подходит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для индивидуальной и подгрупповой работы</a:t>
            </a:r>
          </a:p>
          <a:p>
            <a:pPr marL="171450" indent="-171450" algn="just">
              <a:lnSpc>
                <a:spcPts val="1679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545454"/>
                </a:solidFill>
                <a:latin typeface="HK Grotesk Medium"/>
              </a:rPr>
              <a:t>соответствует всем разделам ФГОС</a:t>
            </a:r>
          </a:p>
          <a:p>
            <a:pPr marL="171450" indent="-171450" algn="just">
              <a:lnSpc>
                <a:spcPts val="1679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не требует от педагогов специальных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знаний</a:t>
            </a:r>
          </a:p>
          <a:p>
            <a:pPr marL="171450" indent="-171450" algn="just">
              <a:lnSpc>
                <a:spcPts val="1679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готовый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мультфильм можно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смотреть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на сенсорном экране студии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или,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сохранив на любое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устройство, продемонстрировать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на большом 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экране</a:t>
            </a:r>
          </a:p>
        </p:txBody>
      </p:sp>
      <p:pic>
        <p:nvPicPr>
          <p:cNvPr id="44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2392" y="919832"/>
            <a:ext cx="378590" cy="378590"/>
          </a:xfrm>
          <a:prstGeom prst="rect">
            <a:avLst/>
          </a:prstGeom>
        </p:spPr>
      </p:pic>
      <p:pic>
        <p:nvPicPr>
          <p:cNvPr id="45" name="Picture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786324" y="883736"/>
            <a:ext cx="422376" cy="422376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70982" y="4203567"/>
            <a:ext cx="758863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79"/>
              </a:lnSpc>
            </a:pPr>
            <a:r>
              <a:rPr lang="ru-RU" sz="1050" dirty="0" smtClean="0">
                <a:solidFill>
                  <a:srgbClr val="545454"/>
                </a:solidFill>
                <a:latin typeface="HK Grotesk Medium"/>
              </a:rPr>
              <a:t>Мультистудия – отличный инструмент для реализации </a:t>
            </a:r>
            <a:r>
              <a:rPr lang="ru-RU" sz="1050" b="1" dirty="0" smtClean="0">
                <a:solidFill>
                  <a:srgbClr val="545454"/>
                </a:solidFill>
                <a:latin typeface="HK Grotesk Medium"/>
              </a:rPr>
              <a:t>проектной деятельности.</a:t>
            </a:r>
          </a:p>
          <a:p>
            <a:pPr algn="just">
              <a:lnSpc>
                <a:spcPts val="1679"/>
              </a:lnSpc>
            </a:pPr>
            <a:r>
              <a:rPr lang="ru-RU" sz="1050" b="1" dirty="0" smtClean="0">
                <a:solidFill>
                  <a:srgbClr val="545454"/>
                </a:solidFill>
                <a:latin typeface="HK Grotesk Medium"/>
              </a:rPr>
              <a:t>!!! </a:t>
            </a:r>
            <a:r>
              <a:rPr lang="ru-RU" sz="1050" dirty="0">
                <a:solidFill>
                  <a:srgbClr val="545454"/>
                </a:solidFill>
                <a:latin typeface="HK Grotesk Medium"/>
              </a:rPr>
              <a:t>Несомненный плюс i-</a:t>
            </a:r>
            <a:r>
              <a:rPr lang="ru-RU" sz="1050" dirty="0" err="1">
                <a:solidFill>
                  <a:srgbClr val="545454"/>
                </a:solidFill>
                <a:latin typeface="HK Grotesk Medium"/>
              </a:rPr>
              <a:t>Theatre</a:t>
            </a:r>
            <a:r>
              <a:rPr lang="ru-RU" sz="1050" dirty="0">
                <a:solidFill>
                  <a:srgbClr val="545454"/>
                </a:solidFill>
                <a:latin typeface="HK Grotesk Medium"/>
              </a:rPr>
              <a:t> – </a:t>
            </a:r>
            <a:r>
              <a:rPr lang="ru-RU" sz="1050" dirty="0" smtClean="0">
                <a:solidFill>
                  <a:srgbClr val="545454"/>
                </a:solidFill>
                <a:latin typeface="HK Grotesk Medium"/>
              </a:rPr>
              <a:t>это инновационный и цифровой продукт, работа с которым позволяет мотивировать дошкольников к поиску </a:t>
            </a:r>
            <a:r>
              <a:rPr lang="ru-RU" sz="1050" b="1" dirty="0" smtClean="0">
                <a:solidFill>
                  <a:srgbClr val="545454"/>
                </a:solidFill>
                <a:latin typeface="HK Grotesk Medium"/>
              </a:rPr>
              <a:t>самостоятельных решений </a:t>
            </a:r>
            <a:r>
              <a:rPr lang="ru-RU" sz="1050" dirty="0" smtClean="0">
                <a:solidFill>
                  <a:srgbClr val="545454"/>
                </a:solidFill>
                <a:latin typeface="HK Grotesk Medium"/>
              </a:rPr>
              <a:t>и активизировать </a:t>
            </a:r>
            <a:r>
              <a:rPr lang="ru-RU" sz="1050" b="1" dirty="0" smtClean="0">
                <a:solidFill>
                  <a:srgbClr val="545454"/>
                </a:solidFill>
                <a:latin typeface="HK Grotesk Medium"/>
              </a:rPr>
              <a:t>исследовательскую деятельность </a:t>
            </a:r>
            <a:r>
              <a:rPr lang="ru-RU" sz="1050" dirty="0" smtClean="0">
                <a:solidFill>
                  <a:srgbClr val="545454"/>
                </a:solidFill>
                <a:latin typeface="HK Grotesk Medium"/>
              </a:rPr>
              <a:t>детей. </a:t>
            </a:r>
            <a:endParaRPr lang="en-US" sz="1050" dirty="0">
              <a:solidFill>
                <a:srgbClr val="545454"/>
              </a:solidFill>
              <a:latin typeface="HK Grotesk Medium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567953" y="1919283"/>
            <a:ext cx="206036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i-</a:t>
            </a:r>
            <a:r>
              <a:rPr lang="ru-RU" sz="1200" dirty="0" err="1" smtClean="0">
                <a:solidFill>
                  <a:srgbClr val="545454"/>
                </a:solidFill>
                <a:latin typeface="HK Grotesk Medium"/>
              </a:rPr>
              <a:t>Theatre</a:t>
            </a:r>
            <a:r>
              <a:rPr lang="ru-RU" sz="1200" dirty="0" smtClean="0">
                <a:solidFill>
                  <a:srgbClr val="545454"/>
                </a:solidFill>
                <a:latin typeface="HK Grotesk Medium"/>
              </a:rPr>
              <a:t> </a:t>
            </a:r>
            <a:r>
              <a:rPr lang="ru-RU" sz="1200" dirty="0">
                <a:solidFill>
                  <a:srgbClr val="545454"/>
                </a:solidFill>
                <a:latin typeface="HK Grotesk Medium"/>
              </a:rPr>
              <a:t>– полноценное передвижное модульное рабочее пространство в виде тележки со встроенным интерактивным столом.</a:t>
            </a:r>
            <a:endParaRPr lang="en-US" sz="1200" dirty="0">
              <a:solidFill>
                <a:srgbClr val="545454"/>
              </a:solidFill>
              <a:latin typeface="HK Grotesk Medium"/>
            </a:endParaRPr>
          </a:p>
        </p:txBody>
      </p:sp>
      <p:pic>
        <p:nvPicPr>
          <p:cNvPr id="1028" name="Picture 4" descr="https://marketplace.ednology.com/wp-content/uploads/2020/04/itheatre-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r="7842"/>
          <a:stretch/>
        </p:blipFill>
        <p:spPr bwMode="auto">
          <a:xfrm>
            <a:off x="539467" y="1488234"/>
            <a:ext cx="2862706" cy="22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285" y="4252951"/>
            <a:ext cx="622003" cy="62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5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4440" y="1028880"/>
            <a:ext cx="1543320" cy="154332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21898" y="1136338"/>
            <a:ext cx="1328404" cy="132840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554080" y="1003215"/>
            <a:ext cx="1543320" cy="154332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661538" y="1110673"/>
            <a:ext cx="1328404" cy="132840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734934" y="1024145"/>
            <a:ext cx="1543320" cy="154332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842392" y="1131603"/>
            <a:ext cx="1328404" cy="132840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 rot="5400000">
            <a:off x="856125" y="2977425"/>
            <a:ext cx="850425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1128635" y="3264223"/>
            <a:ext cx="305404" cy="30540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490682" y="378977"/>
            <a:ext cx="7828455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dirty="0" smtClean="0">
                <a:solidFill>
                  <a:srgbClr val="545454"/>
                </a:solidFill>
                <a:latin typeface="Rubik Black"/>
              </a:rPr>
              <a:t>АЛГОРИТМ</a:t>
            </a:r>
            <a:r>
              <a:rPr lang="ru-RU" sz="2199" dirty="0" smtClean="0">
                <a:solidFill>
                  <a:srgbClr val="545454"/>
                </a:solidFill>
                <a:latin typeface="Rubik Black"/>
              </a:rPr>
              <a:t> РАБОТЫ С ИНТЕРАКТИВНОЙ СТУДИЕЙ</a:t>
            </a:r>
            <a:endParaRPr lang="en-US" sz="2199" dirty="0">
              <a:solidFill>
                <a:srgbClr val="545454"/>
              </a:solidFill>
              <a:latin typeface="Rubik Black"/>
            </a:endParaRPr>
          </a:p>
        </p:txBody>
      </p:sp>
      <p:sp>
        <p:nvSpPr>
          <p:cNvPr id="34" name="AutoShape 34"/>
          <p:cNvSpPr/>
          <p:nvPr/>
        </p:nvSpPr>
        <p:spPr>
          <a:xfrm rot="-10800000">
            <a:off x="1281338" y="3388350"/>
            <a:ext cx="6376563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3173038" y="3229970"/>
            <a:ext cx="305404" cy="305404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353891" y="3230913"/>
            <a:ext cx="305404" cy="305404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41" name="AutoShape 41"/>
          <p:cNvSpPr/>
          <p:nvPr/>
        </p:nvSpPr>
        <p:spPr>
          <a:xfrm rot="5400000">
            <a:off x="2900527" y="2928885"/>
            <a:ext cx="850425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rot="5400000">
            <a:off x="5095669" y="2944115"/>
            <a:ext cx="850425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TextBox 43"/>
          <p:cNvSpPr txBox="1"/>
          <p:nvPr/>
        </p:nvSpPr>
        <p:spPr>
          <a:xfrm>
            <a:off x="2705890" y="3783940"/>
            <a:ext cx="1284674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ru-RU" sz="1099" dirty="0" smtClean="0">
                <a:solidFill>
                  <a:srgbClr val="545454"/>
                </a:solidFill>
                <a:latin typeface="Rubik Black"/>
              </a:rPr>
              <a:t>СКАНИРУЕМ</a:t>
            </a:r>
            <a:endParaRPr lang="en-US" sz="1099" dirty="0">
              <a:solidFill>
                <a:srgbClr val="545454"/>
              </a:solidFill>
              <a:latin typeface="Rubik Black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21898" y="3783940"/>
            <a:ext cx="1284674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ru-RU" sz="1099" dirty="0" smtClean="0">
                <a:solidFill>
                  <a:srgbClr val="545454"/>
                </a:solidFill>
                <a:latin typeface="Rubik Black"/>
              </a:rPr>
              <a:t>РИСУЕМ</a:t>
            </a:r>
            <a:endParaRPr lang="en-US" sz="1099" dirty="0">
              <a:solidFill>
                <a:srgbClr val="545454"/>
              </a:solidFill>
              <a:latin typeface="Rubik Black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864253" y="3647656"/>
            <a:ext cx="128467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ru-RU" sz="1099" dirty="0" smtClean="0">
                <a:solidFill>
                  <a:srgbClr val="545454"/>
                </a:solidFill>
                <a:latin typeface="Rubik Black"/>
              </a:rPr>
              <a:t>РАБОТАЕМ С ФОНОМ И ПЕРСОНАЖАМИ</a:t>
            </a:r>
            <a:endParaRPr lang="en-US" sz="1099" dirty="0">
              <a:solidFill>
                <a:srgbClr val="545454"/>
              </a:solidFill>
              <a:latin typeface="Rubik Black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974072" y="4651237"/>
            <a:ext cx="5195855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ru-RU" sz="1099" dirty="0" smtClean="0">
                <a:solidFill>
                  <a:srgbClr val="545454"/>
                </a:solidFill>
                <a:latin typeface="Rubik Black"/>
              </a:rPr>
              <a:t>В РЕЗУЛЬТАТЕ – СОБСТВЕННЫЙ АНИМАЦИОННЫЙ ФИЛЬМ</a:t>
            </a:r>
            <a:endParaRPr lang="en-US" sz="1099" dirty="0">
              <a:solidFill>
                <a:srgbClr val="545454"/>
              </a:solidFill>
              <a:latin typeface="Rubik Black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705890" y="1157908"/>
            <a:ext cx="1239696" cy="1239696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399" r="16300" b="-399"/>
          <a:stretch/>
        </p:blipFill>
        <p:spPr>
          <a:xfrm>
            <a:off x="4879620" y="1176598"/>
            <a:ext cx="1238413" cy="1238413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grpSp>
        <p:nvGrpSpPr>
          <p:cNvPr id="52" name="Group 22"/>
          <p:cNvGrpSpPr/>
          <p:nvPr/>
        </p:nvGrpSpPr>
        <p:grpSpPr>
          <a:xfrm>
            <a:off x="6774272" y="996382"/>
            <a:ext cx="1543320" cy="1543320"/>
            <a:chOff x="0" y="0"/>
            <a:chExt cx="812800" cy="812800"/>
          </a:xfrm>
        </p:grpSpPr>
        <p:sp>
          <p:nvSpPr>
            <p:cNvPr id="53" name="Freeform 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5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55" name="Group 25"/>
          <p:cNvGrpSpPr/>
          <p:nvPr/>
        </p:nvGrpSpPr>
        <p:grpSpPr>
          <a:xfrm>
            <a:off x="6881730" y="1103840"/>
            <a:ext cx="1328404" cy="1328404"/>
            <a:chOff x="0" y="0"/>
            <a:chExt cx="812800" cy="812800"/>
          </a:xfrm>
        </p:grpSpPr>
        <p:sp>
          <p:nvSpPr>
            <p:cNvPr id="56" name="Freeform 2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58" name="Group 38"/>
          <p:cNvGrpSpPr/>
          <p:nvPr/>
        </p:nvGrpSpPr>
        <p:grpSpPr>
          <a:xfrm>
            <a:off x="7393229" y="3203150"/>
            <a:ext cx="305404" cy="305404"/>
            <a:chOff x="0" y="0"/>
            <a:chExt cx="812800" cy="812800"/>
          </a:xfrm>
        </p:grpSpPr>
        <p:sp>
          <p:nvSpPr>
            <p:cNvPr id="59" name="Freeform 3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0" name="TextBox 4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61" name="AutoShape 42"/>
          <p:cNvSpPr/>
          <p:nvPr/>
        </p:nvSpPr>
        <p:spPr>
          <a:xfrm rot="5400000">
            <a:off x="7135007" y="2916352"/>
            <a:ext cx="850425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TextBox 43"/>
          <p:cNvSpPr txBox="1"/>
          <p:nvPr/>
        </p:nvSpPr>
        <p:spPr>
          <a:xfrm>
            <a:off x="6903593" y="3648502"/>
            <a:ext cx="128467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ru-RU" sz="1099" dirty="0" smtClean="0">
                <a:solidFill>
                  <a:srgbClr val="545454"/>
                </a:solidFill>
                <a:latin typeface="Rubik Black"/>
              </a:rPr>
              <a:t>ЗАПИСЫВАЕМ СЦЕНУ</a:t>
            </a:r>
            <a:endParaRPr lang="en-US" sz="1099" dirty="0">
              <a:solidFill>
                <a:srgbClr val="545454"/>
              </a:solidFill>
              <a:latin typeface="Rubik Black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-399" r="16300" b="399"/>
          <a:stretch/>
        </p:blipFill>
        <p:spPr>
          <a:xfrm rot="5400000">
            <a:off x="6918958" y="1142364"/>
            <a:ext cx="1243274" cy="1243274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2048" name="Рисунок 20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41999" r="70920" b="20601"/>
          <a:stretch/>
        </p:blipFill>
        <p:spPr>
          <a:xfrm>
            <a:off x="680419" y="1192550"/>
            <a:ext cx="1222299" cy="1222299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62" name="Picture 2" descr="http://qrcoder.ru/code/?https%3A%2F%2Fvk.com%2Fdoc229783811_654536548%3Fhash%3DxhtXiUtes6ySgHKWaiQZzIF2hx24LyZS8C96N0Y1lKX%26dl%3DbvMHEAer4NRZo3kUj3ybD5BcnxVuqvvBXOAVJoiRsyk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82" y="3939901"/>
            <a:ext cx="1035820" cy="10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285" y="4252951"/>
            <a:ext cx="622003" cy="62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526</Words>
  <Application>Microsoft Office PowerPoint</Application>
  <PresentationFormat>Экран (16:9)</PresentationFormat>
  <Paragraphs>83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Wingdings</vt:lpstr>
      <vt:lpstr>Arial</vt:lpstr>
      <vt:lpstr>HK Grotesk Medium</vt:lpstr>
      <vt:lpstr>Rubik Black</vt:lpstr>
      <vt:lpstr>Rubik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шаблон конкурс</dc:title>
  <dc:creator>User</dc:creator>
  <cp:lastModifiedBy>Админ</cp:lastModifiedBy>
  <cp:revision>57</cp:revision>
  <dcterms:created xsi:type="dcterms:W3CDTF">2006-08-16T00:00:00Z</dcterms:created>
  <dcterms:modified xsi:type="dcterms:W3CDTF">2023-04-27T08:36:10Z</dcterms:modified>
  <dc:identifier>DAFRa9hOMD0</dc:identifier>
</cp:coreProperties>
</file>